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55" r:id="rId18"/>
    <p:sldId id="556" r:id="rId19"/>
    <p:sldId id="558" r:id="rId20"/>
    <p:sldId id="283" r:id="rId21"/>
    <p:sldId id="258" r:id="rId22"/>
    <p:sldId id="563" r:id="rId23"/>
    <p:sldId id="260" r:id="rId24"/>
    <p:sldId id="261" r:id="rId25"/>
    <p:sldId id="262" r:id="rId26"/>
    <p:sldId id="263" r:id="rId27"/>
    <p:sldId id="569" r:id="rId28"/>
    <p:sldId id="571" r:id="rId29"/>
    <p:sldId id="296" r:id="rId30"/>
    <p:sldId id="278" r:id="rId31"/>
    <p:sldId id="282" r:id="rId32"/>
    <p:sldId id="279" r:id="rId33"/>
    <p:sldId id="570" r:id="rId34"/>
    <p:sldId id="559"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55"/>
            <p14:sldId id="556"/>
            <p14:sldId id="558"/>
            <p14:sldId id="283"/>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71777" autoAdjust="0"/>
  </p:normalViewPr>
  <p:slideViewPr>
    <p:cSldViewPr snapToGrid="0">
      <p:cViewPr varScale="1">
        <p:scale>
          <a:sx n="34" d="100"/>
          <a:sy n="34" d="100"/>
        </p:scale>
        <p:origin x="378" y="66"/>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endParaRPr lang="en-US" dirty="0"/>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mock a single method of a class, object or module, use </a:t>
            </a:r>
            <a:r>
              <a:rPr lang="en-US" dirty="0" err="1"/>
              <a:t>jest.spyon</a:t>
            </a:r>
            <a:r>
              <a:rPr lang="en-US" dirty="0"/>
              <a:t>.  In this example, we will spy on *all* calls to the method “get” of the “</a:t>
            </a:r>
            <a:r>
              <a:rPr lang="en-US" dirty="0" err="1"/>
              <a:t>axios</a:t>
            </a:r>
            <a:r>
              <a:rPr lang="en-US" dirty="0"/>
              <a:t>” module imported in this file. &lt;read slide&gt;</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But this doesn’t do quite what we want, because it still runs the underlying </a:t>
            </a:r>
            <a:r>
              <a:rPr lang="en-US" dirty="0" err="1"/>
              <a:t>axios</a:t>
            </a:r>
            <a:r>
              <a:rPr lang="en-US" dirty="0"/>
              <a:t> call. Recall that the default behavior of a spy is to just remember what it sees, and the method under test has its normal behavior </a:t>
            </a:r>
          </a:p>
        </p:txBody>
      </p:sp>
    </p:spTree>
    <p:extLst>
      <p:ext uri="{BB962C8B-B14F-4D97-AF65-F5344CB8AC3E}">
        <p14:creationId xmlns:p14="http://schemas.microsoft.com/office/powerpoint/2010/main" val="2934148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we can add a mock response to the spy.  This will replace the original method in </a:t>
            </a:r>
            <a:r>
              <a:rPr lang="en-US" b="1" dirty="0" err="1"/>
              <a:t>axios</a:t>
            </a:r>
            <a:r>
              <a:rPr lang="en-US" dirty="0"/>
              <a:t>.  </a:t>
            </a:r>
            <a:r>
              <a:rPr lang="en-US" b="0" dirty="0"/>
              <a:t>All calls to </a:t>
            </a:r>
            <a:r>
              <a:rPr lang="en-US" b="0" dirty="0" err="1"/>
              <a:t>axios.get</a:t>
            </a:r>
            <a:r>
              <a:rPr lang="en-US" b="0" dirty="0"/>
              <a:t> will now run our mock, no matter where the call is.</a:t>
            </a:r>
          </a:p>
          <a:p>
            <a:endParaRPr lang="en-US" b="0" dirty="0"/>
          </a:p>
          <a:p>
            <a:r>
              <a:rPr lang="en-US" b="0" dirty="0"/>
              <a:t>Here we’ve supplied echo with the input 43, but we expect it to return 777 (and it does).   This is different from what the real http call would return.   So we know, among other things, that </a:t>
            </a:r>
            <a:r>
              <a:rPr lang="en-US" b="1" dirty="0"/>
              <a:t>httpbin.org </a:t>
            </a:r>
            <a:r>
              <a:rPr lang="en-US" b="0" dirty="0"/>
              <a:t>never got called.  In this way, we could create a mock mail server or mock database.</a:t>
            </a:r>
            <a:endParaRPr lang="en-US" dirty="0"/>
          </a:p>
        </p:txBody>
      </p:sp>
    </p:spTree>
    <p:extLst>
      <p:ext uri="{BB962C8B-B14F-4D97-AF65-F5344CB8AC3E}">
        <p14:creationId xmlns:p14="http://schemas.microsoft.com/office/powerpoint/2010/main" val="1572744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this test to work, we need to know not only that echo returns its argument, but that </a:t>
            </a:r>
          </a:p>
          <a:p>
            <a:pPr marL="457200" indent="-457200">
              <a:buAutoNum type="alphaLcParenBoth"/>
            </a:pPr>
            <a:r>
              <a:rPr lang="en-US" dirty="0"/>
              <a:t>It calls </a:t>
            </a:r>
            <a:r>
              <a:rPr lang="en-US" dirty="0" err="1"/>
              <a:t>axios.get</a:t>
            </a:r>
            <a:r>
              <a:rPr lang="en-US" dirty="0"/>
              <a:t> to do so, and</a:t>
            </a:r>
          </a:p>
          <a:p>
            <a:pPr marL="457200" indent="-457200">
              <a:buAutoNum type="alphaLcParenBoth"/>
            </a:pPr>
            <a:r>
              <a:rPr lang="en-US" dirty="0"/>
              <a:t>It calls </a:t>
            </a:r>
            <a:r>
              <a:rPr lang="en-US" dirty="0" err="1"/>
              <a:t>axios.get</a:t>
            </a:r>
            <a:r>
              <a:rPr lang="en-US" dirty="0"/>
              <a:t> with that particular query.</a:t>
            </a:r>
          </a:p>
          <a:p>
            <a:pPr marL="457200" indent="-457200">
              <a:buAutoNum type="alphaLcParenBoth"/>
            </a:pPr>
            <a:endParaRPr lang="en-US" dirty="0"/>
          </a:p>
          <a:p>
            <a:pPr marL="0" indent="0">
              <a:buNone/>
            </a:pPr>
            <a:r>
              <a:rPr lang="en-US" dirty="0"/>
              <a:t>Neither of these is part of what we usually consider to be the interface of echo.</a:t>
            </a:r>
          </a:p>
          <a:p>
            <a:pPr marL="0" indent="0">
              <a:buNone/>
            </a:pPr>
            <a:endParaRPr lang="en-US" dirty="0"/>
          </a:p>
          <a:p>
            <a:pPr marL="0" indent="0">
              <a:buNone/>
            </a:pPr>
            <a:r>
              <a:rPr lang="en-US" dirty="0"/>
              <a:t>In practice, the best way to reduce this coupling is to build the mocks around the interface that you control. In this case, that would be the “echo” interface – to test clients of the echo interface, it would be preferable to mock the echo function (the interface that we designed), rather than to mock </a:t>
            </a:r>
            <a:r>
              <a:rPr lang="en-US" dirty="0" err="1"/>
              <a:t>axios</a:t>
            </a:r>
            <a:r>
              <a:rPr lang="en-US" dirty="0"/>
              <a:t> (the interface that echo happens to use)</a:t>
            </a:r>
          </a:p>
        </p:txBody>
      </p:sp>
    </p:spTree>
    <p:extLst>
      <p:ext uri="{BB962C8B-B14F-4D97-AF65-F5344CB8AC3E}">
        <p14:creationId xmlns:p14="http://schemas.microsoft.com/office/powerpoint/2010/main" val="943930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a:p>
            <a:r>
              <a:rPr lang="en-US" dirty="0"/>
              <a:t>======sidebar on </a:t>
            </a:r>
            <a:r>
              <a:rPr lang="en-US" dirty="0" err="1"/>
              <a:t>covey.town</a:t>
            </a:r>
            <a:r>
              <a:rPr lang="en-US" dirty="0"/>
              <a:t> tests=====</a:t>
            </a:r>
          </a:p>
          <a:p>
            <a:r>
              <a:rPr lang="en-US" dirty="0"/>
              <a:t>I looked through quite a few of the tests in </a:t>
            </a:r>
            <a:r>
              <a:rPr lang="en-US" dirty="0" err="1"/>
              <a:t>Covey.Town</a:t>
            </a:r>
            <a:r>
              <a:rPr lang="en-US" dirty="0"/>
              <a:t>, and unfortunately I do not think that they would be good examples here. The entire test suite is derived from the </a:t>
            </a:r>
            <a:r>
              <a:rPr lang="en-US" dirty="0" err="1"/>
              <a:t>autograders</a:t>
            </a:r>
            <a:r>
              <a:rPr lang="en-US" dirty="0"/>
              <a:t> - these tests are not really representative of the tests that one might write if they were simply trying to create a good test suite. For example: we check for the absence of side effects. We also have way more "unit" tests (checking a single method) as opposed to "small integration" tests (checking a few methods) because we need to assign points at that level of granularity. These unit tests make use of some pretty gross mocks that I would are anti-patterns: in some cases, there is more implementation to support the mocks than there is for the production </a:t>
            </a:r>
            <a:r>
              <a:rPr lang="en-US"/>
              <a:t>code.</a:t>
            </a:r>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700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endParaRPr lang="en-US"/>
          </a:p>
          <a:p>
            <a:r>
              <a:rPr lang="en-US"/>
              <a:t>You </a:t>
            </a:r>
            <a:r>
              <a:rPr lang="en-US" dirty="0"/>
              <a:t>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logs </a:t>
            </a:r>
            <a:r>
              <a:rPr lang="en-US" i="1" dirty="0"/>
              <a:t>all</a:t>
            </a:r>
            <a:r>
              <a:rPr lang="en-US" dirty="0"/>
              <a:t> calls to that method of that object or module</a:t>
            </a:r>
          </a:p>
          <a:p>
            <a:r>
              <a:rPr lang="en-US" dirty="0"/>
              <a:t>The call to the original still gets made, unless the spy explicitly supplies a substitute</a:t>
            </a:r>
          </a:p>
          <a:p>
            <a:pPr lvl="1"/>
            <a:r>
              <a:rPr lang="en-US" dirty="0"/>
              <a:t>we'll illustrate this a few slides from now.</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mock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17214716"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axios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data</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args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answer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a:t>
            </a:r>
            <a:r>
              <a:rPr kumimoji="0" lang="en-US" sz="3600" b="0" i="0" u="none" strike="noStrike" cap="none" spc="0" normalizeH="0" baseline="0" dirty="0" err="1">
                <a:ln>
                  <a:noFill/>
                </a:ln>
                <a:solidFill>
                  <a:srgbClr val="000000"/>
                </a:solidFill>
                <a:effectLst/>
                <a:uFillTx/>
                <a:latin typeface="+mj-lt"/>
                <a:ea typeface="+mj-ea"/>
                <a:cs typeface="+mj-cs"/>
                <a:sym typeface="Calibri"/>
              </a:rPr>
              <a: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15CF-A728-82BF-AAA4-931F6D25F08C}"/>
              </a:ext>
            </a:extLst>
          </p:cNvPr>
          <p:cNvSpPr>
            <a:spLocks noGrp="1"/>
          </p:cNvSpPr>
          <p:nvPr>
            <p:ph type="title"/>
          </p:nvPr>
        </p:nvSpPr>
        <p:spPr/>
        <p:txBody>
          <a:bodyPr/>
          <a:lstStyle/>
          <a:p>
            <a:r>
              <a:rPr lang="en-US" dirty="0"/>
              <a:t>Use </a:t>
            </a:r>
            <a:r>
              <a:rPr lang="en-US" dirty="0" err="1"/>
              <a:t>jest.spyOn</a:t>
            </a:r>
            <a:r>
              <a:rPr lang="en-US" dirty="0"/>
              <a:t> to create a spy on a </a:t>
            </a:r>
            <a:r>
              <a:rPr lang="en-US" i="1" dirty="0"/>
              <a:t>module</a:t>
            </a:r>
            <a:endParaRPr lang="en-US" dirty="0"/>
          </a:p>
        </p:txBody>
      </p:sp>
      <p:sp>
        <p:nvSpPr>
          <p:cNvPr id="5" name="TextBox 4">
            <a:extLst>
              <a:ext uri="{FF2B5EF4-FFF2-40B4-BE49-F238E27FC236}">
                <a16:creationId xmlns:a16="http://schemas.microsoft.com/office/drawing/2014/main" id="{7EE60A86-0427-3FEB-F894-311E757B8EB4}"/>
              </a:ext>
            </a:extLst>
          </p:cNvPr>
          <p:cNvSpPr txBox="1"/>
          <p:nvPr/>
        </p:nvSpPr>
        <p:spPr>
          <a:xfrm>
            <a:off x="1672856" y="3427372"/>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echo</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'./echo'</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echo"</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resetAllMocks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highlight>
                  <a:srgbClr val="FFFF00"/>
                </a:highlight>
                <a:latin typeface="Consolas" panose="020B0609020204030204" pitchFamily="49" charset="0"/>
              </a:rPr>
              <a:t>jest</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sz="3200" i="1" dirty="0">
                <a:solidFill>
                  <a:srgbClr val="8C8C8C"/>
                </a:solidFill>
                <a:latin typeface="Consolas" panose="020B0609020204030204" pitchFamily="49" charset="0"/>
              </a:rPr>
              <a:t>// better idiom than in Module 6</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2CB827BB-9222-ED2F-3610-EC2518827BE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71246489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Pattern: add a mock response to turn a spy into a mock</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B41DA520-255B-7219-A335-A72235130408}"/>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8838084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This pattern creates close coupling between the SUT and the test</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highlight>
                  <a:srgbClr val="FFFF00"/>
                </a:highlight>
                <a:latin typeface="Consolas" panose="020B0609020204030204" pitchFamily="49" charset="0"/>
              </a:rPr>
              <a:t>`https://httpbin.org/</a:t>
            </a:r>
            <a:r>
              <a:rPr lang="en-US" b="0" dirty="0" err="1">
                <a:solidFill>
                  <a:srgbClr val="A31515"/>
                </a:solidFill>
                <a:effectLst/>
                <a:highlight>
                  <a:srgbClr val="FFFF00"/>
                </a:highlight>
                <a:latin typeface="Consolas" panose="020B0609020204030204" pitchFamily="49" charset="0"/>
              </a:rPr>
              <a:t>get?answer</a:t>
            </a:r>
            <a:r>
              <a:rPr lang="en-US" b="0" dirty="0">
                <a:solidFill>
                  <a:srgbClr val="A31515"/>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FF"/>
                </a:solidFill>
                <a:effectLst/>
                <a:highlight>
                  <a:srgbClr val="FFFF00"/>
                </a:highlight>
                <a:latin typeface="Consolas" panose="020B0609020204030204" pitchFamily="49" charset="0"/>
              </a:rPr>
              <a:t>}</a:t>
            </a:r>
            <a:r>
              <a:rPr lang="en-US" b="0" dirty="0">
                <a:solidFill>
                  <a:srgbClr val="A31515"/>
                </a:solidFill>
                <a:effectLst/>
                <a:highlight>
                  <a:srgbClr val="FFFF00"/>
                </a:highlight>
                <a:latin typeface="Consolas" panose="020B0609020204030204" pitchFamily="49" charset="0"/>
              </a:rPr>
              <a: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highlight>
                  <a:srgbClr val="FFFF00"/>
                </a:highlight>
                <a:latin typeface="Consolas" panose="020B0609020204030204" pitchFamily="49" charset="0"/>
              </a:rPr>
              <a:t>echo</a:t>
            </a:r>
            <a:r>
              <a:rPr lang="en-US" b="0" dirty="0">
                <a:solidFill>
                  <a:srgbClr val="000000"/>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53B69A55-B031-832B-B2C6-890AF2E0647B}"/>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4660288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1661991"/>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just saw this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7944888"/>
            <a:ext cx="2981387" cy="930171"/>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26</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21156</TotalTime>
  <Words>6793</Words>
  <Application>Microsoft Office PowerPoint</Application>
  <PresentationFormat>Custom</PresentationFormat>
  <Paragraphs>525</Paragraphs>
  <Slides>34</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mock the http client from the async module</vt:lpstr>
      <vt:lpstr>Use jest.spyOn to create a spy on a module</vt:lpstr>
      <vt:lpstr>Pattern: add a mock response to turn a spy into a mock</vt:lpstr>
      <vt:lpstr>This pattern creates close coupling between the SUT and the test</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53</cp:revision>
  <dcterms:modified xsi:type="dcterms:W3CDTF">2024-02-14T02:58:35Z</dcterms:modified>
</cp:coreProperties>
</file>